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5"/>
  </p:notesMasterIdLst>
  <p:sldIdLst>
    <p:sldId id="266" r:id="rId2"/>
    <p:sldId id="268" r:id="rId3"/>
    <p:sldId id="26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9" r:id="rId12"/>
    <p:sldId id="265" r:id="rId13"/>
    <p:sldId id="264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7E060-C603-4E63-A589-DB082457C827}" v="12" dt="2023-09-21T11:50:23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716"/>
  </p:normalViewPr>
  <p:slideViewPr>
    <p:cSldViewPr snapToGrid="0" snapToObjects="1">
      <p:cViewPr varScale="1">
        <p:scale>
          <a:sx n="41" d="100"/>
          <a:sy n="41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0AE38-A069-AF42-985D-6C591412D1B9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55C0E-BECC-9E48-8B2E-5EDDAC6022C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154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55C0E-BECC-9E48-8B2E-5EDDAC6022C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283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59FC9-1350-4740-911C-9C27DCE75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74F7FD-6652-CD49-8317-0B44ED228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904742E-B23C-2F4D-9611-4B9B0C01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12A053A-09FA-9C44-8B0C-79D9AE6A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E721617-CC89-8A4D-A043-933EAB8D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56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48557-FCF1-AF41-8C24-2177C9E3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664AFB5-D16D-8543-8D89-7FF90D42D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F518C4C-9EB0-0C4C-81A9-82B4781C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6D26000-6B95-C94C-A6F8-C6AEF4AF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1C60C8-1440-9845-A7E9-438A6786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45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4FC1FE-FE8C-0545-B10B-8EA6B45F5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09D3C71-471B-8B4D-9C95-808D59F83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099426-FBD0-A546-AF9F-BA185031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C1B3A97-9083-EE4E-9338-A4DFDCB8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584A29-7656-754F-B7BA-932812F6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56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2B85D-22DC-6D4B-9282-900BE256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3588F1A-D575-A845-B3E1-FAFC2F36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E646E53-97EF-FB44-82FA-FC79641B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79D41A-2A52-7548-82CE-CCF9153C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9FAC9F7-7610-FC42-8AD2-2C7810E4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94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56C42-E807-AB44-BA8E-883CC8F7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5E3AA02-21F5-8E49-B282-7102F00DE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036B0B6-C4C8-B44E-ADD6-1707625C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F42450-4ECD-514C-B74C-19D0A92F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A2382D-E7B1-564D-BCC6-68D04E78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74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5D74D-F0E6-004A-86C9-D6D7F0DD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1E4D9C-7598-5B4C-8404-58C1492C9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7FED30A-82B4-404B-AD13-926D8E055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345B73D-059E-EB4C-8E59-713BD90A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CE4E2EB-A1DA-A64A-86D0-E7F83479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D9374EE-BD38-2B49-83AE-4481280A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5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80F47-0801-6C4F-A249-567A0489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4DBBC50-3751-FA49-8E10-FE68C4662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05206CC-54AC-DF47-B7AA-C8F26AAA6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24B2D82-4319-1B47-8BC1-5C15DC2D2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EB3C57C-88A9-6C40-8F56-E6476EF8F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1AE99B4-459B-D14F-99C3-8937048B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D00F56B4-B233-B145-833A-84302F0F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467FF3F-794C-3846-97E7-B14212F3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38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DE1CA-45C5-764B-818F-A5487D46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A807FEC-E5F0-C143-97D1-26FDEABD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357B28C-A160-BA49-B577-ADED8A13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CAA859B-86E7-164B-954D-B1C97373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35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B76455F-76D5-D343-BF46-EA7665FD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3222B66-ED27-ED48-B7C4-4C609E7D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739655F-F197-D44A-A217-B135AD9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68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84F64-C918-1C48-8374-063F5ADD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701E56-E31C-5F42-8E42-66508BBB3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BAAA7CD-E3CB-1249-A5FD-D46C65375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B4C7584-4421-4848-8897-61CA7A81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4487083-0707-1F44-9268-4BC7DC1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6965344-4DCA-104D-AE5E-FF3B19CB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98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B8032-D93B-F047-A948-0F964FB3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0D80DEF-11B1-FD46-8F24-4C0815E4D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2C4CC21-C308-DB4E-9A0C-6CDF44A71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4FCBC04-3C6B-DF4D-99F4-2FA08474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5A4DBD3-169B-7F48-AF55-089B5039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7AE5684-7BBC-9740-826D-E0558A52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45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D201D05-1DD6-854C-8000-59E0294F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873BBF0-9181-274A-B049-2F2412CC4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7F1AD0-E7A7-C141-A3C5-0958EC558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AA7DC-3F04-9E4A-B117-4DF272A01578}" type="datetimeFigureOut">
              <a:rPr lang="pt-PT" smtClean="0"/>
              <a:t>05/10/2023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3F24467-9B2F-DD49-B2A7-F7C7979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B25BCE3-2FB2-774D-88FF-4D5B6A40A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59B6A-9623-EA42-94E3-8643E0745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0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0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1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608635" y="2632740"/>
            <a:ext cx="2974727" cy="30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826045" y="5798653"/>
            <a:ext cx="4539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600" b="1" kern="100" cap="smal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800" dirty="0">
                <a:effectLst/>
              </a:rPr>
              <a:t> </a:t>
            </a:r>
            <a:endParaRPr lang="pt-PT" sz="280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EBDDFEB-569D-ED42-B209-F836A17FD158}"/>
              </a:ext>
            </a:extLst>
          </p:cNvPr>
          <p:cNvSpPr txBox="1"/>
          <p:nvPr/>
        </p:nvSpPr>
        <p:spPr>
          <a:xfrm>
            <a:off x="2180452" y="1059347"/>
            <a:ext cx="7831095" cy="1428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Retiro AJG – Setembro 2023</a:t>
            </a:r>
            <a:r>
              <a:rPr lang="pt-PT" sz="2800" dirty="0">
                <a:effectLst/>
              </a:rPr>
              <a:t> </a:t>
            </a:r>
            <a:endParaRPr lang="pt-PT" sz="2800" b="1" kern="1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24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Jean </a:t>
            </a:r>
            <a:r>
              <a:rPr lang="pt-PT" sz="2400" b="1" kern="100" cap="small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Gailhac</a:t>
            </a:r>
            <a:r>
              <a:rPr lang="pt-P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exemplo de busca espiritual e resposta aos sinais dos tempos</a:t>
            </a:r>
          </a:p>
        </p:txBody>
      </p:sp>
      <p:pic>
        <p:nvPicPr>
          <p:cNvPr id="2" name="03 Faixa 3.mp3" descr="03 Faixa 3.mp3">
            <a:hlinkClick r:id="" action="ppaction://media"/>
            <a:extLst>
              <a:ext uri="{FF2B5EF4-FFF2-40B4-BE49-F238E27FC236}">
                <a16:creationId xmlns:a16="http://schemas.microsoft.com/office/drawing/2014/main" id="{D8993C59-ECF0-FA41-AC97-5378FB4B7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5600" y="6444984"/>
            <a:ext cx="406400" cy="4064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BBD6FDE-FDD5-1C48-B4DC-EDB89D0DE6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5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30816">
        <p:fade/>
      </p:transition>
    </mc:Choice>
    <mc:Fallback xmlns="">
      <p:transition spd="slow" advTm="30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318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8934" y="359689"/>
            <a:ext cx="1884418" cy="19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1850038" y="29996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38F2EA-6443-7440-A97F-D36168107B19}"/>
              </a:ext>
            </a:extLst>
          </p:cNvPr>
          <p:cNvSpPr txBox="1"/>
          <p:nvPr/>
        </p:nvSpPr>
        <p:spPr>
          <a:xfrm>
            <a:off x="4316117" y="1683397"/>
            <a:ext cx="376776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...vencei o mal com o bem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4476C3-6FEB-F34C-99F0-A87E666D8689}"/>
              </a:ext>
            </a:extLst>
          </p:cNvPr>
          <p:cNvSpPr txBox="1"/>
          <p:nvPr/>
        </p:nvSpPr>
        <p:spPr>
          <a:xfrm>
            <a:off x="815468" y="2640360"/>
            <a:ext cx="629018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400" i="1" baseline="30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400" i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12,19</a:t>
            </a:r>
            <a:r>
              <a:rPr lang="pt-PT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Não vos vingueis a vós mesmos, caríssimos... </a:t>
            </a:r>
            <a:r>
              <a:rPr lang="pt-PT" sz="2400" i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20</a:t>
            </a:r>
            <a:r>
              <a:rPr lang="pt-PT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Antes, se o teu inimigo tiver fome, dá-lhe de comer; se tiver sede, dá-lhe de beber; porque, fazendo isto amontoarás brasas de fogo sobre a sua cabeça. </a:t>
            </a:r>
            <a:r>
              <a:rPr lang="pt-PT" sz="2400" i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21</a:t>
            </a:r>
            <a:r>
              <a:rPr lang="pt-PT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</a:t>
            </a:r>
            <a:r>
              <a:rPr lang="pt-PT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Não te deixes vencer pelo mal, mas vence o mal com o bem</a:t>
            </a:r>
            <a:r>
              <a:rPr lang="pt-PT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.</a:t>
            </a:r>
            <a:r>
              <a:rPr lang="pt-PT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itchFamily="2" charset="0"/>
              </a:rPr>
              <a:t> </a:t>
            </a:r>
            <a:endParaRPr lang="pt-PT" sz="2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70BDE0-CDA5-BD4F-A1C6-8D1F58D15EBD}"/>
              </a:ext>
            </a:extLst>
          </p:cNvPr>
          <p:cNvSpPr txBox="1"/>
          <p:nvPr/>
        </p:nvSpPr>
        <p:spPr>
          <a:xfrm>
            <a:off x="1033454" y="5174400"/>
            <a:ext cx="101250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itchFamily="2" charset="0"/>
              </a:rPr>
              <a:t>Quanto mais se ama a Deus, mais se ama o próximo, sua imagem... (GS/</a:t>
            </a:r>
            <a:r>
              <a:rPr lang="pt-PT" sz="2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itchFamily="2" charset="0"/>
              </a:rPr>
              <a:t>s.d</a:t>
            </a:r>
            <a:r>
              <a:rPr lang="pt-PT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itchFamily="2" charset="0"/>
              </a:rPr>
              <a:t>./73/B)</a:t>
            </a:r>
            <a:r>
              <a:rPr lang="pt-PT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Façamos o bem a exemplo de Jesus </a:t>
            </a:r>
            <a:r>
              <a:rPr lang="pt-P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Cristo, quer dizer, façamo-lo com sabedoria, prudência e solidez. (GS/17/VIII/78)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pic>
        <p:nvPicPr>
          <p:cNvPr id="6146" name="Picture 2" descr="7 Scientific Facts About the Benefit of Doing Good - Goodnet">
            <a:extLst>
              <a:ext uri="{FF2B5EF4-FFF2-40B4-BE49-F238E27FC236}">
                <a16:creationId xmlns:a16="http://schemas.microsoft.com/office/drawing/2014/main" id="{DE059D68-D0D0-8147-BB40-B4702A6D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2640360"/>
            <a:ext cx="3651106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45EB655-3B9A-EC40-B0FB-E7A1FCAB0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9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8084">
        <p:fade/>
      </p:transition>
    </mc:Choice>
    <mc:Fallback xmlns="">
      <p:transition spd="slow" advTm="58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59221" y="380379"/>
            <a:ext cx="1867596" cy="18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1145896" y="525949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96B125-6C4A-1D41-AB42-4A9BB8FE93C9}"/>
              </a:ext>
            </a:extLst>
          </p:cNvPr>
          <p:cNvSpPr txBox="1"/>
          <p:nvPr/>
        </p:nvSpPr>
        <p:spPr>
          <a:xfrm>
            <a:off x="2085975" y="2562021"/>
            <a:ext cx="5543550" cy="20506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“Tudo em nós deve ser transformado, tudo deve ser novo... Que tudo seja novo, o vosso coração, as vossas palavras, as vossas obras, isto é, SEDE TOTALMENTE TRANSFORMADOS.”  </a:t>
            </a:r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(GS/15/IV/79/A)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E72CB9-AAB2-B84A-935B-8439004DE629}"/>
              </a:ext>
            </a:extLst>
          </p:cNvPr>
          <p:cNvSpPr txBox="1"/>
          <p:nvPr/>
        </p:nvSpPr>
        <p:spPr>
          <a:xfrm>
            <a:off x="2085975" y="5308928"/>
            <a:ext cx="8284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3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Estou aberta(o) a deixar-me transformar? </a:t>
            </a:r>
            <a:endParaRPr lang="pt-PT" sz="3600" dirty="0"/>
          </a:p>
        </p:txBody>
      </p:sp>
      <p:pic>
        <p:nvPicPr>
          <p:cNvPr id="8194" name="Picture 2" descr="Transformados à imagem de Deus">
            <a:extLst>
              <a:ext uri="{FF2B5EF4-FFF2-40B4-BE49-F238E27FC236}">
                <a16:creationId xmlns:a16="http://schemas.microsoft.com/office/drawing/2014/main" id="{FA9C7EDE-3A9E-7548-81F8-233EF581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43" y="2562021"/>
            <a:ext cx="3640278" cy="20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114C984-D395-3A4D-BED9-F9BDF97AD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8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45666">
        <p:fade/>
      </p:transition>
    </mc:Choice>
    <mc:Fallback xmlns="">
      <p:transition spd="slow" advTm="45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59266" y="380379"/>
            <a:ext cx="1910366" cy="19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96B125-6C4A-1D41-AB42-4A9BB8FE93C9}"/>
              </a:ext>
            </a:extLst>
          </p:cNvPr>
          <p:cNvSpPr txBox="1"/>
          <p:nvPr/>
        </p:nvSpPr>
        <p:spPr>
          <a:xfrm>
            <a:off x="4357689" y="1704217"/>
            <a:ext cx="7378983" cy="3236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Acreditemos ou não, só abrindo-nos à transformação é que poderemos entender plenamente as palavras de Jesus – </a:t>
            </a:r>
            <a:r>
              <a:rPr lang="pt-PT" sz="2400" b="1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vim para que tenham vida e vida em abundância –</a:t>
            </a:r>
            <a:r>
              <a:rPr lang="pt-PT" sz="2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reconhecer que elas são um lugar sem limites; o apelo e o dom que nos permite com Cristo, por Cristo e em Cristo ser geradoras de vida, onde a fragilidade é desânimo, a fome é desespero e o egoísmo nega a oportunidade ao outro.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E72CB9-AAB2-B84A-935B-8439004DE629}"/>
              </a:ext>
            </a:extLst>
          </p:cNvPr>
          <p:cNvSpPr txBox="1"/>
          <p:nvPr/>
        </p:nvSpPr>
        <p:spPr>
          <a:xfrm>
            <a:off x="4340379" y="5345961"/>
            <a:ext cx="7378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Acredito que esta transformação se realiza no coração da minha relação com Deus e da minha vida com os outros? </a:t>
            </a:r>
            <a:endParaRPr lang="pt-PT" sz="2400" dirty="0"/>
          </a:p>
        </p:txBody>
      </p:sp>
      <p:pic>
        <p:nvPicPr>
          <p:cNvPr id="7" name="Picture 2" descr="C:\Users\user\Pictures\Béziers 2006 120.jpg">
            <a:extLst>
              <a:ext uri="{FF2B5EF4-FFF2-40B4-BE49-F238E27FC236}">
                <a16:creationId xmlns:a16="http://schemas.microsoft.com/office/drawing/2014/main" id="{9A78C612-CDF3-C342-8B12-127F7FB3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839" y="3088381"/>
            <a:ext cx="4133850" cy="3315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AD3BA09-9E1A-9048-9E24-B936AFFE95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6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47461">
        <p:fade/>
      </p:transition>
    </mc:Choice>
    <mc:Fallback xmlns="">
      <p:transition spd="slow" advTm="47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86644" y="1103718"/>
            <a:ext cx="4578862" cy="46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5714916" y="1013041"/>
            <a:ext cx="5530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22CD2F-C285-464F-94B0-A771D56654B5}"/>
              </a:ext>
            </a:extLst>
          </p:cNvPr>
          <p:cNvSpPr txBox="1"/>
          <p:nvPr/>
        </p:nvSpPr>
        <p:spPr>
          <a:xfrm>
            <a:off x="5714916" y="1935049"/>
            <a:ext cx="556689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Jesus, fonte de Amor, </a:t>
            </a:r>
            <a:r>
              <a:rPr lang="pt-PT" sz="24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 o meu coração</a:t>
            </a:r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fogo do Teu amor. </a:t>
            </a:r>
          </a:p>
          <a:p>
            <a:pPr algn="ctr"/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Torna-me humilde e simples como Tu.</a:t>
            </a:r>
          </a:p>
          <a:p>
            <a:pPr algn="ctr"/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</a:t>
            </a:r>
            <a:r>
              <a:rPr lang="pt-P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 seja um Contigo e que esta semelhança, cresça cada dia em mim, para que tendo vivido em Ti, de Ti e para Ti durante a minha vida, possa ter a felicidade de viver em Ti eternamente” </a:t>
            </a:r>
          </a:p>
          <a:p>
            <a:pPr algn="ctr"/>
            <a:r>
              <a:rPr lang="pt-P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(Oração do Venerável Padre </a:t>
            </a:r>
            <a:r>
              <a:rPr lang="pt-PT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Gailhac</a:t>
            </a:r>
            <a:r>
              <a:rPr lang="pt-P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adaptada)</a:t>
            </a:r>
            <a:r>
              <a:rPr lang="pt-PT" sz="1600" dirty="0">
                <a:effectLst/>
              </a:rPr>
              <a:t> </a:t>
            </a:r>
            <a:endParaRPr lang="pt-PT" sz="1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723DEC-2E98-F74C-902F-EA9B53D85F0B}"/>
              </a:ext>
            </a:extLst>
          </p:cNvPr>
          <p:cNvSpPr txBox="1"/>
          <p:nvPr/>
        </p:nvSpPr>
        <p:spPr>
          <a:xfrm>
            <a:off x="9747219" y="6245372"/>
            <a:ext cx="2228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sz="1200" dirty="0"/>
              <a:t>Grupo Herança &amp; Espiritualidade</a:t>
            </a:r>
          </a:p>
          <a:p>
            <a:r>
              <a:rPr lang="pt-PT" sz="1200" dirty="0"/>
              <a:t>Luísa Maria Almendra, RSCM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0C0AA19-A889-B44A-A88B-7EE58FDDE2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3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9919">
        <p:fade/>
      </p:transition>
    </mc:Choice>
    <mc:Fallback xmlns="">
      <p:transition spd="slow" advTm="69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217801" y="634955"/>
            <a:ext cx="3497351" cy="35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6027713" y="4319606"/>
            <a:ext cx="3803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kern="100" cap="smal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2CB506-8D77-FA4E-BB47-D8AC3DB61D5F}"/>
              </a:ext>
            </a:extLst>
          </p:cNvPr>
          <p:cNvSpPr txBox="1"/>
          <p:nvPr/>
        </p:nvSpPr>
        <p:spPr>
          <a:xfrm>
            <a:off x="459423" y="529593"/>
            <a:ext cx="38032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t-PT" sz="24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Tudo em nós deve ser transformado</a:t>
            </a:r>
            <a:r>
              <a:rPr lang="pt-PT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tudo deve ser novo.” (GS/15/IV/79/A)</a:t>
            </a:r>
            <a:endParaRPr lang="pt-PT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pt-PT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Nós partilhamos esta sua intuição </a:t>
            </a:r>
            <a:r>
              <a:rPr lang="pt-PT" sz="2400" kern="100" dirty="0">
                <a:ea typeface="Calibri" panose="020F0502020204030204" pitchFamily="34" charset="0"/>
                <a:cs typeface="Arial" panose="020B0604020202020204" pitchFamily="34" charset="0"/>
              </a:rPr>
              <a:t>quando </a:t>
            </a:r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assumimos:</a:t>
            </a:r>
          </a:p>
          <a:p>
            <a:pPr algn="just"/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... dar </a:t>
            </a:r>
            <a:r>
              <a:rPr lang="pt-PT" sz="2400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testemunho do amor de Cristo que </a:t>
            </a:r>
            <a:r>
              <a:rPr lang="pt-PT" sz="24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transforma as nossas vidas </a:t>
            </a:r>
            <a:r>
              <a:rPr lang="pt-PT" sz="2400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 a História </a:t>
            </a:r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PT" sz="24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Const</a:t>
            </a:r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#26) </a:t>
            </a:r>
          </a:p>
          <a:p>
            <a:pPr algn="just"/>
            <a:r>
              <a:rPr lang="pt-PT" sz="2400" kern="100" dirty="0">
                <a:ea typeface="Calibri" panose="020F0502020204030204" pitchFamily="34" charset="0"/>
                <a:cs typeface="Arial" panose="020B0604020202020204" pitchFamily="34" charset="0"/>
              </a:rPr>
              <a:t>e desejamos que a nossa vida seja:</a:t>
            </a:r>
          </a:p>
          <a:p>
            <a:pPr algn="just"/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...colaborar </a:t>
            </a:r>
            <a:r>
              <a:rPr lang="pt-PT" sz="2400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 a ação de Deus para a </a:t>
            </a:r>
            <a:r>
              <a:rPr lang="pt-PT" sz="24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transformação do mundo</a:t>
            </a:r>
            <a:r>
              <a:rPr lang="pt-PT" sz="24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PT" sz="24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Const</a:t>
            </a:r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#33)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5F0789-A298-DF48-8ACE-2BBE50EBEB80}"/>
              </a:ext>
            </a:extLst>
          </p:cNvPr>
          <p:cNvSpPr txBox="1"/>
          <p:nvPr/>
        </p:nvSpPr>
        <p:spPr>
          <a:xfrm>
            <a:off x="4784651" y="4970206"/>
            <a:ext cx="719144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800" dirty="0"/>
              <a:t>Que transformação é esta que habita a intuição do P. </a:t>
            </a:r>
            <a:r>
              <a:rPr lang="pt-PT" sz="2800" dirty="0" err="1"/>
              <a:t>Gailhac</a:t>
            </a:r>
            <a:r>
              <a:rPr lang="pt-PT" sz="2800" dirty="0"/>
              <a:t>?</a:t>
            </a:r>
          </a:p>
          <a:p>
            <a:pPr algn="just"/>
            <a:r>
              <a:rPr lang="pt-PT" sz="2800" dirty="0"/>
              <a:t>De que fala o P. </a:t>
            </a:r>
            <a:r>
              <a:rPr lang="pt-PT" sz="2800" dirty="0" err="1"/>
              <a:t>Gailhac</a:t>
            </a:r>
            <a:r>
              <a:rPr lang="pt-PT" sz="2800" dirty="0"/>
              <a:t> quando nos fala de transformação</a:t>
            </a:r>
            <a:r>
              <a:rPr lang="pt-PT" sz="2400" dirty="0"/>
              <a:t>?</a:t>
            </a:r>
            <a:endParaRPr lang="pt-PT" sz="2800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FBBBB6F-D404-C14F-B17F-A3654AB351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2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0190">
        <p:fade/>
      </p:transition>
    </mc:Choice>
    <mc:Fallback xmlns="">
      <p:transition spd="slow" advTm="60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394325" y="697256"/>
            <a:ext cx="2974727" cy="30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980067" y="3863016"/>
            <a:ext cx="3803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kern="100" cap="smal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5F0789-A298-DF48-8ACE-2BBE50EBEB80}"/>
              </a:ext>
            </a:extLst>
          </p:cNvPr>
          <p:cNvSpPr txBox="1"/>
          <p:nvPr/>
        </p:nvSpPr>
        <p:spPr>
          <a:xfrm>
            <a:off x="1166812" y="4530687"/>
            <a:ext cx="9858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Escutemos </a:t>
            </a:r>
            <a:r>
              <a:rPr lang="pt-PT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Paulo</a:t>
            </a:r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 sua carta aos Romanos (</a:t>
            </a:r>
            <a:r>
              <a:rPr lang="pt-PT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Rm</a:t>
            </a:r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12,1-21) e reparemos como o seu pensamento ecoa no pensamento do </a:t>
            </a:r>
            <a:r>
              <a:rPr lang="pt-PT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pt-PT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Gailhac</a:t>
            </a:r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escutemo</a:t>
            </a:r>
            <a:r>
              <a:rPr lang="pt-PT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as palavras com as quais ambos </a:t>
            </a:r>
            <a:r>
              <a:rPr lang="pt-PT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nos </a:t>
            </a:r>
            <a:r>
              <a:rPr lang="pt-PT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desafiam à transformação</a:t>
            </a:r>
            <a:r>
              <a:rPr lang="pt-PT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PT" sz="2800" dirty="0">
                <a:effectLst/>
              </a:rPr>
              <a:t> </a:t>
            </a:r>
            <a:endParaRPr lang="pt-PT" sz="28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70E2F71-8607-CE49-B172-C81E798A9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8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29813">
        <p:fade/>
      </p:transition>
    </mc:Choice>
    <mc:Fallback xmlns="">
      <p:transition spd="slow" advTm="29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290142" y="815229"/>
            <a:ext cx="3116694" cy="31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059405" y="1556188"/>
            <a:ext cx="4539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E68D84-96C9-5C4D-A120-12F114E73387}"/>
              </a:ext>
            </a:extLst>
          </p:cNvPr>
          <p:cNvSpPr txBox="1"/>
          <p:nvPr/>
        </p:nvSpPr>
        <p:spPr>
          <a:xfrm>
            <a:off x="1112863" y="2270661"/>
            <a:ext cx="6322759" cy="1454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PT" sz="2800" b="1" i="1" kern="0" baseline="30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800" b="1" i="1" kern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</a:t>
            </a:r>
            <a:r>
              <a:rPr lang="pt-PT" sz="2800" b="1" i="1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12</a:t>
            </a:r>
            <a:r>
              <a:rPr lang="pt-PT" sz="2800" b="1" i="1" kern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,2</a:t>
            </a:r>
            <a:r>
              <a:rPr lang="pt-PT" sz="2800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...não vos conformeis a este mundo, mas </a:t>
            </a:r>
            <a:r>
              <a:rPr lang="pt-PT" sz="2800" b="1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transformai-vos pela renovação da vossa mente</a:t>
            </a:r>
            <a:r>
              <a:rPr lang="pt-PT" sz="2800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...</a:t>
            </a:r>
            <a:endParaRPr lang="pt-PT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A588EC5-4308-C240-AA9C-B473F57EDBC0}"/>
              </a:ext>
            </a:extLst>
          </p:cNvPr>
          <p:cNvSpPr txBox="1"/>
          <p:nvPr/>
        </p:nvSpPr>
        <p:spPr>
          <a:xfrm>
            <a:off x="5612208" y="4188168"/>
            <a:ext cx="6098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“Estão a caminho... esqueçam o pouco que fizeram. Lancem-se para o que falta fazer... Não tenham descanso</a:t>
            </a:r>
            <a:r>
              <a:rPr lang="pt-PT" sz="1600" kern="1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2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enquanto Jesus Cristo não estiver plenamente formado em cada uma.” (GS/1/III/81/A)</a:t>
            </a:r>
            <a:r>
              <a:rPr lang="pt-PT" sz="2800" dirty="0">
                <a:effectLst/>
              </a:rPr>
              <a:t> </a:t>
            </a:r>
            <a:endParaRPr lang="pt-PT" sz="2000" dirty="0"/>
          </a:p>
        </p:txBody>
      </p:sp>
      <p:pic>
        <p:nvPicPr>
          <p:cNvPr id="7172" name="Picture 4" descr="Olhar diretamente para o sol pode cegar?">
            <a:extLst>
              <a:ext uri="{FF2B5EF4-FFF2-40B4-BE49-F238E27FC236}">
                <a16:creationId xmlns:a16="http://schemas.microsoft.com/office/drawing/2014/main" id="{9E63E577-66B9-2343-A973-36E7E323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63" y="3903628"/>
            <a:ext cx="4214169" cy="26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D8B9CF5-68B4-944D-8701-59B2471945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6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0312">
        <p:fade/>
      </p:transition>
    </mc:Choice>
    <mc:Fallback xmlns="">
      <p:transition spd="slow" advTm="60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74755" y="431514"/>
            <a:ext cx="2009083" cy="20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CA6889B-5B1E-BB46-AD54-21B6318F81F8}"/>
              </a:ext>
            </a:extLst>
          </p:cNvPr>
          <p:cNvSpPr txBox="1"/>
          <p:nvPr/>
        </p:nvSpPr>
        <p:spPr>
          <a:xfrm>
            <a:off x="3521675" y="1801172"/>
            <a:ext cx="278961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...sede humildes</a:t>
            </a:r>
            <a:endParaRPr lang="pt-PT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96D9A8-FB8E-0745-BEF4-2479CB4E4D2A}"/>
              </a:ext>
            </a:extLst>
          </p:cNvPr>
          <p:cNvSpPr txBox="1"/>
          <p:nvPr/>
        </p:nvSpPr>
        <p:spPr>
          <a:xfrm>
            <a:off x="3521674" y="2720905"/>
            <a:ext cx="8007179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PT" sz="1800" kern="0" dirty="0">
                <a:solidFill>
                  <a:srgbClr val="3939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  </a:t>
            </a: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PT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EEBB6-6ABB-7A40-9AE7-97A79CBABE96}"/>
              </a:ext>
            </a:extLst>
          </p:cNvPr>
          <p:cNvSpPr txBox="1"/>
          <p:nvPr/>
        </p:nvSpPr>
        <p:spPr>
          <a:xfrm>
            <a:off x="3790435" y="4912905"/>
            <a:ext cx="7639565" cy="139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pt-P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" pitchFamily="2" charset="0"/>
              </a:rPr>
              <a:t>"Só é humilde aquele que está cheio de um grande amor por Deus..." (GS/30/XI/81/A) “Ponha-se à disposição de Deus com uma humildade cada vez mais profunda." (GS/24/11/85/A*) "Pratiquem a humildade da qual brotam todas as virtudes." (GS/13/VIII/79/A*)</a:t>
            </a: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46613B-7F73-2145-A5C8-433AE4C38DCF}"/>
              </a:ext>
            </a:extLst>
          </p:cNvPr>
          <p:cNvSpPr txBox="1"/>
          <p:nvPr/>
        </p:nvSpPr>
        <p:spPr>
          <a:xfrm>
            <a:off x="4198208" y="2413337"/>
            <a:ext cx="7231792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000" b="1" i="1" kern="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000" b="1" i="1" kern="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12,3 </a:t>
            </a:r>
            <a:r>
              <a:rPr lang="pt-PT" sz="2000" i="1" dirty="0"/>
              <a:t>...digo a todos e a cada um de vós que não se sinta acima do que deve sentir-se; mas sinta-se preocupado em ser sensato, de acordo com a medida de fé que Deus distribuiu a cada um. </a:t>
            </a:r>
            <a:r>
              <a:rPr lang="pt-PT" sz="2000" i="1" baseline="30000" dirty="0"/>
              <a:t>4</a:t>
            </a:r>
            <a:r>
              <a:rPr lang="pt-PT" sz="2000" i="1" dirty="0"/>
              <a:t>É que, como num só corpo, temos muitos membros, mas os membros não têm todos a mesma função, </a:t>
            </a:r>
            <a:r>
              <a:rPr lang="pt-PT" sz="2000" i="1" baseline="30000" dirty="0"/>
              <a:t>5</a:t>
            </a:r>
            <a:r>
              <a:rPr lang="pt-PT" sz="2000" i="1" dirty="0"/>
              <a:t>assim acontece connosco: </a:t>
            </a:r>
            <a:r>
              <a:rPr lang="pt-PT" sz="2000" b="1" i="1" dirty="0"/>
              <a:t>os muitos que somos formamos um só corpo em Cristo,</a:t>
            </a:r>
            <a:r>
              <a:rPr lang="pt-PT" sz="2000" i="1" dirty="0"/>
              <a:t> mas, individualmente, somos membros que pertencem uns aos outros.</a:t>
            </a:r>
          </a:p>
        </p:txBody>
      </p:sp>
      <p:pic>
        <p:nvPicPr>
          <p:cNvPr id="2" name="Picture 2" descr="If you abstain from a vote, what happens? - Jurassic Parliament">
            <a:extLst>
              <a:ext uri="{FF2B5EF4-FFF2-40B4-BE49-F238E27FC236}">
                <a16:creationId xmlns:a16="http://schemas.microsoft.com/office/drawing/2014/main" id="{348FF24E-791B-0846-B04A-42DF9EDE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" y="3642632"/>
            <a:ext cx="3355095" cy="22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7FEC9BF-18DA-114C-A7D4-8B322D3D1F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75162">
        <p:fade/>
      </p:transition>
    </mc:Choice>
    <mc:Fallback xmlns="">
      <p:transition spd="slow" advTm="75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74848" y="431514"/>
            <a:ext cx="2094622" cy="21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96D9A8-FB8E-0745-BEF4-2479CB4E4D2A}"/>
              </a:ext>
            </a:extLst>
          </p:cNvPr>
          <p:cNvSpPr txBox="1"/>
          <p:nvPr/>
        </p:nvSpPr>
        <p:spPr>
          <a:xfrm>
            <a:off x="3521674" y="2720905"/>
            <a:ext cx="8007179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PT" sz="1800" kern="0" dirty="0">
                <a:solidFill>
                  <a:srgbClr val="3939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  </a:t>
            </a: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PT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P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.</a:t>
            </a:r>
            <a:endParaRPr lang="pt-PT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59ED5A6-8A4D-8F4A-8EE2-42BA455BD0F1}"/>
              </a:ext>
            </a:extLst>
          </p:cNvPr>
          <p:cNvSpPr txBox="1"/>
          <p:nvPr/>
        </p:nvSpPr>
        <p:spPr>
          <a:xfrm>
            <a:off x="3612524" y="1855732"/>
            <a:ext cx="756311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pt-PT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considerai os vossos dons como a Graça de Deus em vós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A65582C-7B57-E749-A380-8B0242B07D91}"/>
              </a:ext>
            </a:extLst>
          </p:cNvPr>
          <p:cNvSpPr txBox="1"/>
          <p:nvPr/>
        </p:nvSpPr>
        <p:spPr>
          <a:xfrm>
            <a:off x="4385089" y="2558936"/>
            <a:ext cx="7241146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400" b="1" i="1" kern="0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400" b="1" i="1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12, </a:t>
            </a:r>
            <a:r>
              <a:rPr lang="pt-PT" sz="2000" b="1" i="1" kern="0" baseline="30000" dirty="0">
                <a:solidFill>
                  <a:srgbClr val="000000"/>
                </a:solidFill>
                <a:ea typeface="Calibri" panose="020F0502020204030204" pitchFamily="34" charset="0"/>
                <a:cs typeface="Helvetica Neue" panose="02000503000000020004" pitchFamily="2" charset="0"/>
              </a:rPr>
              <a:t>6</a:t>
            </a:r>
            <a:r>
              <a:rPr lang="pt-PT" sz="2000" b="1" i="1" dirty="0"/>
              <a:t>Temos dons que, consoante a graça que nos foi dada, são diferentes</a:t>
            </a:r>
            <a:r>
              <a:rPr lang="pt-PT" sz="2000" i="1" dirty="0"/>
              <a:t>: se é o da profecia, que seja usado em sintonia com a fé; </a:t>
            </a:r>
            <a:r>
              <a:rPr lang="pt-PT" sz="2000" i="1" baseline="30000" dirty="0"/>
              <a:t>7</a:t>
            </a:r>
            <a:r>
              <a:rPr lang="pt-PT" sz="2000" i="1" dirty="0"/>
              <a:t>se é o do serviço, que seja usado a servir; se um tem o de ensinar, que o use no ensino; </a:t>
            </a:r>
            <a:r>
              <a:rPr lang="pt-PT" sz="2000" i="1" baseline="30000" dirty="0"/>
              <a:t>8</a:t>
            </a:r>
            <a:r>
              <a:rPr lang="pt-PT" sz="2000" i="1" dirty="0"/>
              <a:t>se outro tem o de exortar, que o use na exortação; quem reparte, faça-o com generosidade; quem preside, faça-o com dedicação; quem pratica a misericórdia, faça-o com alegria.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4B1B37-B0CE-BF4A-9A08-5FABDC92BC41}"/>
              </a:ext>
            </a:extLst>
          </p:cNvPr>
          <p:cNvSpPr txBox="1"/>
          <p:nvPr/>
        </p:nvSpPr>
        <p:spPr>
          <a:xfrm>
            <a:off x="826736" y="5451353"/>
            <a:ext cx="109638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b="0" i="0" kern="100" dirty="0">
                <a:solidFill>
                  <a:srgbClr val="2420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“Nunca admitamos ideias preconcebidas. Em qualquer pessoa há fragilidades e dons. É necessário agir com serenidade.” (GS/8/VI/80/A) </a:t>
            </a:r>
          </a:p>
          <a:p>
            <a:pPr algn="just"/>
            <a:r>
              <a:rPr lang="pt-PT" sz="3200" b="0" i="0" kern="100" dirty="0">
                <a:solidFill>
                  <a:srgbClr val="2420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r>
              <a:rPr lang="pt-PT" sz="2000" kern="100" dirty="0">
                <a:effectLst/>
                <a:ea typeface="Calibri" panose="020F0502020204030204" pitchFamily="34" charset="0"/>
                <a:cs typeface="Helvetica" pitchFamily="2" charset="0"/>
              </a:rPr>
              <a:t>os dons, as forças, a própria vida são para ser gastos ao serviço da comunidade." (GS/6/VIII/72/A*)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pic>
        <p:nvPicPr>
          <p:cNvPr id="2050" name="Picture 2" descr="Normalizing career breaks™ ...for everyone, everywhere. - iRelaunch">
            <a:extLst>
              <a:ext uri="{FF2B5EF4-FFF2-40B4-BE49-F238E27FC236}">
                <a16:creationId xmlns:a16="http://schemas.microsoft.com/office/drawing/2014/main" id="{A887A593-2D2C-A546-B730-7FD4BF2F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4" y="2962750"/>
            <a:ext cx="3252787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4EBE804-7C10-6F4D-937B-8FBC2F206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4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74562">
        <p:fade/>
      </p:transition>
    </mc:Choice>
    <mc:Fallback xmlns="">
      <p:transition spd="slow" advTm="74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861521" y="250963"/>
            <a:ext cx="1896230" cy="192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EC2486-9236-BD4E-89AF-FC0317DBB5F4}"/>
              </a:ext>
            </a:extLst>
          </p:cNvPr>
          <p:cNvSpPr txBox="1"/>
          <p:nvPr/>
        </p:nvSpPr>
        <p:spPr>
          <a:xfrm>
            <a:off x="3521674" y="1715222"/>
            <a:ext cx="3471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 sede sinceros no amor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578CFB-4DA2-EA4E-8474-0C8107459652}"/>
              </a:ext>
            </a:extLst>
          </p:cNvPr>
          <p:cNvSpPr txBox="1"/>
          <p:nvPr/>
        </p:nvSpPr>
        <p:spPr>
          <a:xfrm>
            <a:off x="3783169" y="2505670"/>
            <a:ext cx="7305541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400" b="1" i="1" kern="100" baseline="30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Rm</a:t>
            </a:r>
            <a:r>
              <a:rPr lang="pt-PT" sz="2400" b="1" i="1" kern="1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12,9 </a:t>
            </a:r>
            <a:r>
              <a:rPr lang="pt-PT" sz="2400" b="1" i="1" dirty="0"/>
              <a:t>Que o vosso amor seja sincero. </a:t>
            </a:r>
            <a:r>
              <a:rPr lang="pt-PT" sz="2400" i="1" dirty="0"/>
              <a:t>Detestai o mal e apegai-vos ao bem. </a:t>
            </a:r>
            <a:r>
              <a:rPr lang="pt-PT" sz="2400" i="1" baseline="30000" dirty="0"/>
              <a:t>10</a:t>
            </a:r>
            <a:r>
              <a:rPr lang="pt-PT" sz="2400" i="1" dirty="0"/>
              <a:t>Sede amáveis uns para com os outros no amor fraterno; adiantai-vos uns aos outros na estima mútua.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E5865D-8395-4042-83BB-44FFCC0767DE}"/>
              </a:ext>
            </a:extLst>
          </p:cNvPr>
          <p:cNvSpPr txBox="1"/>
          <p:nvPr/>
        </p:nvSpPr>
        <p:spPr>
          <a:xfrm>
            <a:off x="2472745" y="4487494"/>
            <a:ext cx="89497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b="0" i="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“Em todas </a:t>
            </a:r>
            <a:r>
              <a:rPr lang="pt-PT" sz="2400" b="0" i="0" kern="100" dirty="0">
                <a:solidFill>
                  <a:srgbClr val="2420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as coisas... procuremos Deus com um coração reto, simples e cheio de amor...” (GS/9/II/71/A) </a:t>
            </a:r>
            <a:r>
              <a:rPr lang="pt-PT" sz="2400" kern="100" dirty="0">
                <a:effectLst/>
                <a:ea typeface="Calibri" panose="020F0502020204030204" pitchFamily="34" charset="0"/>
                <a:cs typeface="Helvetica" pitchFamily="2" charset="0"/>
              </a:rPr>
              <a:t>"Desculpem as faltas umas das outras. Façam sempre umas pelas outras o que gostariam que lhes fizessem.” (GS/15/IX/82/A*)</a:t>
            </a:r>
            <a:r>
              <a:rPr lang="pt-PT" sz="2400" dirty="0">
                <a:effectLst/>
              </a:rPr>
              <a:t> </a:t>
            </a:r>
            <a:endParaRPr lang="pt-PT" sz="1400" dirty="0"/>
          </a:p>
        </p:txBody>
      </p:sp>
      <p:pic>
        <p:nvPicPr>
          <p:cNvPr id="3078" name="Picture 6" descr="Quanto custa a falta de sinceridade?">
            <a:extLst>
              <a:ext uri="{FF2B5EF4-FFF2-40B4-BE49-F238E27FC236}">
                <a16:creationId xmlns:a16="http://schemas.microsoft.com/office/drawing/2014/main" id="{06E8140C-8A66-F240-8C17-8CB2B9D2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5" y="1918719"/>
            <a:ext cx="2952749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B0B7FAD-1A1E-F34B-AD2F-D3B38E1A6C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4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2627">
        <p:fade/>
      </p:transition>
    </mc:Choice>
    <mc:Fallback xmlns="">
      <p:transition spd="slow" advTm="62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68017" y="568582"/>
            <a:ext cx="2068803" cy="21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C68BF7-5CA3-6A42-9021-956AB5DFE3AE}"/>
              </a:ext>
            </a:extLst>
          </p:cNvPr>
          <p:cNvSpPr txBox="1"/>
          <p:nvPr/>
        </p:nvSpPr>
        <p:spPr>
          <a:xfrm>
            <a:off x="3641501" y="1899888"/>
            <a:ext cx="4098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... possuí um zelo verdadeiro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1A20699-B39E-7043-ACAA-A7F82C7643B1}"/>
              </a:ext>
            </a:extLst>
          </p:cNvPr>
          <p:cNvSpPr txBox="1"/>
          <p:nvPr/>
        </p:nvSpPr>
        <p:spPr>
          <a:xfrm>
            <a:off x="565765" y="2825890"/>
            <a:ext cx="755024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400" b="1" i="1" baseline="30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12,11</a:t>
            </a:r>
            <a:r>
              <a:rPr lang="pt-PT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 Neue" panose="02000503000000020004" pitchFamily="2" charset="0"/>
              </a:rPr>
              <a:t> </a:t>
            </a:r>
            <a:r>
              <a:rPr lang="pt-PT" sz="2400" i="1" dirty="0"/>
              <a:t>Não sejais preguiçosos na vossa dedicação; deixai-vos inflamar pelo Espírito; entregai-vos ao serviço do Senhor. </a:t>
            </a:r>
            <a:r>
              <a:rPr lang="pt-PT" sz="2400" i="1" baseline="30000" dirty="0"/>
              <a:t>12</a:t>
            </a:r>
            <a:r>
              <a:rPr lang="pt-PT" sz="2400" i="1" dirty="0"/>
              <a:t>Sede </a:t>
            </a:r>
            <a:r>
              <a:rPr lang="pt-PT" sz="2400" b="1" i="1" dirty="0"/>
              <a:t>alegres na esperança, pacientes na tribulação, perseverantes na ora</a:t>
            </a:r>
            <a:r>
              <a:rPr lang="pt-PT" sz="2400" i="1" dirty="0"/>
              <a:t>ção. </a:t>
            </a:r>
            <a:r>
              <a:rPr lang="pt-PT" sz="2400" i="1" baseline="30000" dirty="0"/>
              <a:t>13</a:t>
            </a:r>
            <a:r>
              <a:rPr lang="pt-PT" sz="2400" i="1" dirty="0"/>
              <a:t>Partilhai com os santos que passam necessidade; aproveitai todas as ocasiões para serdes hospitaleiros.</a:t>
            </a:r>
            <a:endParaRPr lang="pt-PT" i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8EB06A5-1BE0-F14B-A70C-900EA4D4ADDD}"/>
              </a:ext>
            </a:extLst>
          </p:cNvPr>
          <p:cNvSpPr txBox="1"/>
          <p:nvPr/>
        </p:nvSpPr>
        <p:spPr>
          <a:xfrm>
            <a:off x="2034849" y="5290324"/>
            <a:ext cx="8462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“Sejamos corajosos e quaisquer que sejam as dificuldades conservemo-nos sempre confiantes e firmes, pois somos amparados por Jesus Cristo.” </a:t>
            </a:r>
            <a:r>
              <a:rPr lang="pt-PT" sz="2400" b="0" i="0" kern="100" dirty="0">
                <a:solidFill>
                  <a:srgbClr val="24202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(GS/21/X/80/A)</a:t>
            </a:r>
            <a:r>
              <a:rPr lang="pt-PT" sz="1400" dirty="0">
                <a:effectLst/>
              </a:rPr>
              <a:t> </a:t>
            </a:r>
            <a:endParaRPr lang="pt-PT" sz="2400" dirty="0"/>
          </a:p>
        </p:txBody>
      </p:sp>
      <p:pic>
        <p:nvPicPr>
          <p:cNvPr id="4098" name="Picture 2" descr="8 dicas de trabalho em equipe: empatia e colaboração">
            <a:extLst>
              <a:ext uri="{FF2B5EF4-FFF2-40B4-BE49-F238E27FC236}">
                <a16:creationId xmlns:a16="http://schemas.microsoft.com/office/drawing/2014/main" id="{B62BB88F-02B9-7B4D-8EDE-41405490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17" y="1693195"/>
            <a:ext cx="3361918" cy="21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B247ACF-A50D-494E-8421-4079D7ECD7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2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7433">
        <p:fade/>
      </p:transition>
    </mc:Choice>
    <mc:Fallback xmlns="">
      <p:transition spd="slow" advTm="57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o Jean Gailhac – Pe. Jean Gailhac">
            <a:extLst>
              <a:ext uri="{FF2B5EF4-FFF2-40B4-BE49-F238E27FC236}">
                <a16:creationId xmlns:a16="http://schemas.microsoft.com/office/drawing/2014/main" id="{F24413CC-E8B6-8844-BC30-DE004038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8" y="431514"/>
            <a:ext cx="1856295" cy="18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307457-8AC8-A541-8135-998D92C4490B}"/>
              </a:ext>
            </a:extLst>
          </p:cNvPr>
          <p:cNvSpPr txBox="1"/>
          <p:nvPr/>
        </p:nvSpPr>
        <p:spPr>
          <a:xfrm>
            <a:off x="3521675" y="431514"/>
            <a:ext cx="8104560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3200" b="1" kern="100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Deixar-se transformar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40F3507-1700-0649-A765-C3CA0FEA5BB3}"/>
              </a:ext>
            </a:extLst>
          </p:cNvPr>
          <p:cNvSpPr txBox="1"/>
          <p:nvPr/>
        </p:nvSpPr>
        <p:spPr>
          <a:xfrm>
            <a:off x="3521675" y="1885504"/>
            <a:ext cx="3729131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abençoai e vivei em paz</a:t>
            </a:r>
            <a:endParaRPr lang="pt-P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10193C-642D-5940-8AF0-5CAC11B95D0C}"/>
              </a:ext>
            </a:extLst>
          </p:cNvPr>
          <p:cNvSpPr txBox="1"/>
          <p:nvPr/>
        </p:nvSpPr>
        <p:spPr>
          <a:xfrm>
            <a:off x="4808335" y="2709921"/>
            <a:ext cx="7285545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PT" sz="2400" b="1" i="1" baseline="30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Rm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12,14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</a:t>
            </a:r>
            <a:r>
              <a:rPr lang="pt-PT" sz="24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Abençoai aos que vos perseguem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; abençoai, e não amaldiçoeis; 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15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alegrai-vos com os que se alegram; chorai com os que choram; 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16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sede unânimes entre vós; não ambicioneis coisas altivas, mas acomodai-vos às humildes; não sejais sábios aos vossos olhos; 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17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a ninguém torneis mal por mal; procurai as coisas dignas, perante todos os homens. </a:t>
            </a:r>
            <a:r>
              <a:rPr lang="pt-PT" sz="2400" b="1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18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 Se for possível, quanto depender de vós</a:t>
            </a:r>
            <a:r>
              <a:rPr lang="pt-PT" sz="24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, tende paz com todos os homens</a:t>
            </a:r>
            <a:r>
              <a:rPr lang="pt-PT" sz="2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 Neue" panose="02000503000000020004" pitchFamily="2" charset="0"/>
              </a:rPr>
              <a:t>.</a:t>
            </a:r>
            <a:r>
              <a:rPr lang="pt-PT" sz="2400" dirty="0">
                <a:effectLst/>
              </a:rPr>
              <a:t> </a:t>
            </a:r>
            <a:endParaRPr lang="pt-PT" sz="2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45B6E7-0741-A048-A603-11DD381EFB91}"/>
              </a:ext>
            </a:extLst>
          </p:cNvPr>
          <p:cNvSpPr txBox="1"/>
          <p:nvPr/>
        </p:nvSpPr>
        <p:spPr>
          <a:xfrm>
            <a:off x="856846" y="5925400"/>
            <a:ext cx="10950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“Portanto, conservemo-nos em paz, procuremos trazer o coração nas mãos a fim de nunca esquecer </a:t>
            </a:r>
            <a:r>
              <a:rPr lang="pt-PT" sz="2000" kern="1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Deus nem a sua vontade. Abençoo-as a todas, </a:t>
            </a:r>
            <a:r>
              <a:rPr lang="pt-PT" sz="2000" kern="1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Gailhac</a:t>
            </a:r>
            <a:r>
              <a:rPr lang="pt-PT" sz="2000" kern="1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.” (GS/15/VI/80/A*)</a:t>
            </a:r>
            <a:r>
              <a:rPr lang="pt-PT" sz="2000" dirty="0">
                <a:effectLst/>
              </a:rPr>
              <a:t> </a:t>
            </a:r>
            <a:endParaRPr lang="pt-PT" sz="2000" dirty="0"/>
          </a:p>
        </p:txBody>
      </p:sp>
      <p:pic>
        <p:nvPicPr>
          <p:cNvPr id="5122" name="Picture 2" descr="Oração para abençoar todos os profissionais de saúde - Portal Angels">
            <a:extLst>
              <a:ext uri="{FF2B5EF4-FFF2-40B4-BE49-F238E27FC236}">
                <a16:creationId xmlns:a16="http://schemas.microsoft.com/office/drawing/2014/main" id="{F2DD0EF3-34E0-EE49-8FAD-ED8A7602F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6" y="3071813"/>
            <a:ext cx="3746448" cy="21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682CA8A-C2FC-504C-B794-7726E763FD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0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1784">
        <p:fade/>
      </p:transition>
    </mc:Choice>
    <mc:Fallback xmlns="">
      <p:transition spd="slow" advTm="61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3.2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1174</Words>
  <Application>Microsoft Office PowerPoint</Application>
  <PresentationFormat>Widescreen</PresentationFormat>
  <Paragraphs>68</Paragraphs>
  <Slides>13</Slides>
  <Notes>1</Notes>
  <HiddenSlides>0</HiddenSlides>
  <MMClips>14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Neue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Luísa Maria Varela Almendra</dc:creator>
  <cp:lastModifiedBy>Elaine Dias Pires</cp:lastModifiedBy>
  <cp:revision>19</cp:revision>
  <dcterms:created xsi:type="dcterms:W3CDTF">2023-08-01T20:16:25Z</dcterms:created>
  <dcterms:modified xsi:type="dcterms:W3CDTF">2023-10-05T18:19:10Z</dcterms:modified>
</cp:coreProperties>
</file>